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Girassol" charset="1" panose="00000000000000000000"/>
      <p:regular r:id="rId27"/>
    </p:embeddedFont>
    <p:embeddedFont>
      <p:font typeface="Anaktoria" charset="1" panose="02020602090805090A03"/>
      <p:regular r:id="rId28"/>
    </p:embeddedFont>
    <p:embeddedFont>
      <p:font typeface="Glacial Indifference" charset="1" panose="00000000000000000000"/>
      <p:regular r:id="rId29"/>
    </p:embeddedFont>
    <p:embeddedFont>
      <p:font typeface="Glacial Indifference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11" r="0" b="-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94170" y="6601747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534429">
            <a:off x="8923274" y="-6097261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5240" y="6341639"/>
            <a:ext cx="12557520" cy="7890722"/>
          </a:xfrm>
          <a:custGeom>
            <a:avLst/>
            <a:gdLst/>
            <a:ahLst/>
            <a:cxnLst/>
            <a:rect r="r" b="b" t="t" l="l"/>
            <a:pathLst>
              <a:path h="7890722" w="12557520">
                <a:moveTo>
                  <a:pt x="0" y="0"/>
                </a:moveTo>
                <a:lnTo>
                  <a:pt x="12557520" y="0"/>
                </a:lnTo>
                <a:lnTo>
                  <a:pt x="12557520" y="7890722"/>
                </a:lnTo>
                <a:lnTo>
                  <a:pt x="0" y="7890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818607">
            <a:off x="-3393348" y="691937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6436" y="2294656"/>
            <a:ext cx="16835128" cy="412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</a:pPr>
          </a:p>
          <a:p>
            <a:pPr algn="ctr">
              <a:lnSpc>
                <a:spcPts val="8089"/>
              </a:lnSpc>
            </a:pPr>
            <a:r>
              <a:rPr lang="en-US" sz="808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MODELOS DE MACHINE LEARNING </a:t>
            </a:r>
          </a:p>
          <a:p>
            <a:pPr algn="ctr">
              <a:lnSpc>
                <a:spcPts val="8089"/>
              </a:lnSpc>
            </a:pPr>
            <a:r>
              <a:rPr lang="en-US" sz="808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PARA LA GESTIÓN DE LA CALIDAD </a:t>
            </a:r>
          </a:p>
          <a:p>
            <a:pPr algn="ctr">
              <a:lnSpc>
                <a:spcPts val="8089"/>
              </a:lnSpc>
            </a:pPr>
            <a:r>
              <a:rPr lang="en-US" sz="808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EN LA PRODUCCIÓN VINÍCOLA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64669" y="1048305"/>
            <a:ext cx="975866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5"/>
              </a:lnSpc>
            </a:pPr>
            <a:r>
              <a:rPr lang="en-US" sz="75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Máster en Data Science              for Business-MBA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284184">
            <a:off x="16226770" y="4663831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284184">
            <a:off x="-1541173" y="6671127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06773">
            <a:off x="-1752852" y="-3119683"/>
            <a:ext cx="6144403" cy="7022174"/>
          </a:xfrm>
          <a:custGeom>
            <a:avLst/>
            <a:gdLst/>
            <a:ahLst/>
            <a:cxnLst/>
            <a:rect r="r" b="b" t="t" l="l"/>
            <a:pathLst>
              <a:path h="7022174" w="6144403">
                <a:moveTo>
                  <a:pt x="0" y="0"/>
                </a:moveTo>
                <a:lnTo>
                  <a:pt x="6144403" y="0"/>
                </a:lnTo>
                <a:lnTo>
                  <a:pt x="6144403" y="7022175"/>
                </a:lnTo>
                <a:lnTo>
                  <a:pt x="0" y="7022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20171">
            <a:off x="14640871" y="-2965171"/>
            <a:ext cx="5833274" cy="6666599"/>
          </a:xfrm>
          <a:custGeom>
            <a:avLst/>
            <a:gdLst/>
            <a:ahLst/>
            <a:cxnLst/>
            <a:rect r="r" b="b" t="t" l="l"/>
            <a:pathLst>
              <a:path h="6666599" w="5833274">
                <a:moveTo>
                  <a:pt x="0" y="0"/>
                </a:moveTo>
                <a:lnTo>
                  <a:pt x="5833274" y="0"/>
                </a:lnTo>
                <a:lnTo>
                  <a:pt x="5833274" y="6666599"/>
                </a:lnTo>
                <a:lnTo>
                  <a:pt x="0" y="6666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66003" y="9877425"/>
            <a:ext cx="363044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JOEL ADRIÁN YARI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9" r="0" b="-46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41619" y="2840373"/>
            <a:ext cx="4956238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Tinto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2782" y="3592395"/>
            <a:ext cx="4956238" cy="492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Mejor desempeño en los criterios de calidad.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Tasa de conformidad del 84 %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Niveles equilibrados de acidez y sulfuros.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Menor dispersión en sus variables.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5393" y="2840373"/>
            <a:ext cx="4196194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Blanco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78587" y="3717798"/>
            <a:ext cx="4700745" cy="430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Conformidad media del 75 %.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Acidez elevada y un pH Mas bajo, más fresco.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Mayor variabilidad en sulfuros, puede afectar la estabilidad.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84790" y="1265855"/>
            <a:ext cx="1029740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Análisis por Tipo de Vino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038" y="2840373"/>
            <a:ext cx="3753847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Rosado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9028" y="3717798"/>
            <a:ext cx="4606941" cy="55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Mayor variabilidad en los parámetros fisicoquímicos.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Conformidad más baja (67 %).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Niveles de acidez total intermedios.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Mayor dispersión en sulfuros.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666994">
            <a:off x="-2585698" y="-3591849"/>
            <a:ext cx="6478286" cy="7403756"/>
          </a:xfrm>
          <a:custGeom>
            <a:avLst/>
            <a:gdLst/>
            <a:ahLst/>
            <a:cxnLst/>
            <a:rect r="r" b="b" t="t" l="l"/>
            <a:pathLst>
              <a:path h="7403756" w="6478286">
                <a:moveTo>
                  <a:pt x="0" y="0"/>
                </a:moveTo>
                <a:lnTo>
                  <a:pt x="6478286" y="0"/>
                </a:lnTo>
                <a:lnTo>
                  <a:pt x="6478286" y="7403756"/>
                </a:lnTo>
                <a:lnTo>
                  <a:pt x="0" y="740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555279">
            <a:off x="13629589" y="-3709295"/>
            <a:ext cx="6030892" cy="6892448"/>
          </a:xfrm>
          <a:custGeom>
            <a:avLst/>
            <a:gdLst/>
            <a:ahLst/>
            <a:cxnLst/>
            <a:rect r="r" b="b" t="t" l="l"/>
            <a:pathLst>
              <a:path h="6892448" w="6030892">
                <a:moveTo>
                  <a:pt x="0" y="0"/>
                </a:moveTo>
                <a:lnTo>
                  <a:pt x="6030892" y="0"/>
                </a:lnTo>
                <a:lnTo>
                  <a:pt x="6030892" y="6892448"/>
                </a:lnTo>
                <a:lnTo>
                  <a:pt x="0" y="689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984863" y="4852445"/>
            <a:ext cx="5917495" cy="6061455"/>
          </a:xfrm>
          <a:custGeom>
            <a:avLst/>
            <a:gdLst/>
            <a:ahLst/>
            <a:cxnLst/>
            <a:rect r="r" b="b" t="t" l="l"/>
            <a:pathLst>
              <a:path h="6061455" w="5917495">
                <a:moveTo>
                  <a:pt x="0" y="0"/>
                </a:moveTo>
                <a:lnTo>
                  <a:pt x="5917495" y="0"/>
                </a:lnTo>
                <a:lnTo>
                  <a:pt x="5917495" y="6061454"/>
                </a:lnTo>
                <a:lnTo>
                  <a:pt x="0" y="606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2024924" y="-601682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875035" y="-2097452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5"/>
                </a:lnTo>
                <a:lnTo>
                  <a:pt x="0" y="4476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5646" y="1501648"/>
            <a:ext cx="4109491" cy="7344663"/>
          </a:xfrm>
          <a:custGeom>
            <a:avLst/>
            <a:gdLst/>
            <a:ahLst/>
            <a:cxnLst/>
            <a:rect r="r" b="b" t="t" l="l"/>
            <a:pathLst>
              <a:path h="7344663" w="4109491">
                <a:moveTo>
                  <a:pt x="0" y="0"/>
                </a:moveTo>
                <a:lnTo>
                  <a:pt x="4109491" y="0"/>
                </a:lnTo>
                <a:lnTo>
                  <a:pt x="4109491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563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239406" y="1501648"/>
            <a:ext cx="6426580" cy="7344663"/>
          </a:xfrm>
          <a:custGeom>
            <a:avLst/>
            <a:gdLst/>
            <a:ahLst/>
            <a:cxnLst/>
            <a:rect r="r" b="b" t="t" l="l"/>
            <a:pathLst>
              <a:path h="7344663" w="6426580">
                <a:moveTo>
                  <a:pt x="0" y="0"/>
                </a:moveTo>
                <a:lnTo>
                  <a:pt x="6426580" y="0"/>
                </a:lnTo>
                <a:lnTo>
                  <a:pt x="6426580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3211" y="2379753"/>
            <a:ext cx="11175546" cy="7180288"/>
          </a:xfrm>
          <a:custGeom>
            <a:avLst/>
            <a:gdLst/>
            <a:ahLst/>
            <a:cxnLst/>
            <a:rect r="r" b="b" t="t" l="l"/>
            <a:pathLst>
              <a:path h="7180288" w="11175546">
                <a:moveTo>
                  <a:pt x="0" y="0"/>
                </a:moveTo>
                <a:lnTo>
                  <a:pt x="11175545" y="0"/>
                </a:lnTo>
                <a:lnTo>
                  <a:pt x="11175545" y="7180289"/>
                </a:lnTo>
                <a:lnTo>
                  <a:pt x="0" y="71802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78737" y="299428"/>
            <a:ext cx="1198449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 Porcentaje de Conformidad por Tipo de Vino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3948" y="9740880"/>
            <a:ext cx="226010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Autoria Propia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9810" y="3118729"/>
            <a:ext cx="482650" cy="64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</a:pPr>
          </a:p>
          <a:p>
            <a:pPr algn="ctr">
              <a:lnSpc>
                <a:spcPts val="3415"/>
              </a:lnSpc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0.8</a:t>
            </a:r>
          </a:p>
          <a:p>
            <a:pPr algn="ctr">
              <a:lnSpc>
                <a:spcPts val="3415"/>
              </a:lnSpc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0.6</a:t>
            </a: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0.4</a:t>
            </a: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0.2</a:t>
            </a: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0.0</a:t>
            </a:r>
          </a:p>
          <a:p>
            <a:pPr algn="ctr">
              <a:lnSpc>
                <a:spcPts val="341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544716" y="5806766"/>
            <a:ext cx="3968502" cy="44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Porcentaje de Conformidad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07977" y="9175613"/>
            <a:ext cx="1190030" cy="38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Vinotinto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14442" y="9194526"/>
            <a:ext cx="1378744" cy="38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Vinoblanco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1045" y="9175613"/>
            <a:ext cx="1383209" cy="38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Vinorosado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402" r="0" b="-78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12501914" y="887003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3113813" y="-597095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65940">
            <a:off x="16636368" y="7938507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6"/>
                </a:lnTo>
                <a:lnTo>
                  <a:pt x="0" y="3921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2550610" y="7660918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8" y="0"/>
                </a:lnTo>
                <a:lnTo>
                  <a:pt x="4329798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62143" y="1912312"/>
            <a:ext cx="1242762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50"/>
              </a:lnSpc>
              <a:spcBef>
                <a:spcPct val="0"/>
              </a:spcBef>
            </a:pPr>
            <a:r>
              <a:rPr lang="en-US" sz="7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Análisis Por Tipo de Uva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66994">
            <a:off x="-2833647" y="-3463904"/>
            <a:ext cx="7243560" cy="8278354"/>
          </a:xfrm>
          <a:custGeom>
            <a:avLst/>
            <a:gdLst/>
            <a:ahLst/>
            <a:cxnLst/>
            <a:rect r="r" b="b" t="t" l="l"/>
            <a:pathLst>
              <a:path h="8278354" w="7243560">
                <a:moveTo>
                  <a:pt x="0" y="0"/>
                </a:moveTo>
                <a:lnTo>
                  <a:pt x="7243560" y="0"/>
                </a:lnTo>
                <a:lnTo>
                  <a:pt x="7243560" y="8278354"/>
                </a:lnTo>
                <a:lnTo>
                  <a:pt x="0" y="8278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55279">
            <a:off x="13285764" y="-3513759"/>
            <a:ext cx="7330805" cy="8378063"/>
          </a:xfrm>
          <a:custGeom>
            <a:avLst/>
            <a:gdLst/>
            <a:ahLst/>
            <a:cxnLst/>
            <a:rect r="r" b="b" t="t" l="l"/>
            <a:pathLst>
              <a:path h="8378063" w="7330805">
                <a:moveTo>
                  <a:pt x="0" y="0"/>
                </a:moveTo>
                <a:lnTo>
                  <a:pt x="7330805" y="0"/>
                </a:lnTo>
                <a:lnTo>
                  <a:pt x="7330805" y="8378064"/>
                </a:lnTo>
                <a:lnTo>
                  <a:pt x="0" y="8378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39070" y="3743991"/>
            <a:ext cx="4279917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Syrah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94108" y="4630253"/>
            <a:ext cx="4279917" cy="368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Variedad con mejor desempeño global.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Conformidad del 84,9 %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Equilibrio favorable entre acidez y sulfuros.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77860" y="3743991"/>
            <a:ext cx="4196194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Graciano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5951" y="4630253"/>
            <a:ext cx="5049505" cy="492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Necesidades específicas de estabilización.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Conformidad del 82,7 %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Nivel más alto de sulfuroso.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Perfil químico fue muy similar al de Syrah, pero inferior.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585" y="3743991"/>
            <a:ext cx="4294424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Cabernet Sauvignon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133" y="4630253"/>
            <a:ext cx="4485876" cy="492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Comportamiento equilibrado.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Conformidad del 83,8 %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No lideró en ningún parámetro.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Bastante estable en todos los indicadores.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984863" y="4852445"/>
            <a:ext cx="5917495" cy="6061455"/>
          </a:xfrm>
          <a:custGeom>
            <a:avLst/>
            <a:gdLst/>
            <a:ahLst/>
            <a:cxnLst/>
            <a:rect r="r" b="b" t="t" l="l"/>
            <a:pathLst>
              <a:path h="6061455" w="5917495">
                <a:moveTo>
                  <a:pt x="0" y="0"/>
                </a:moveTo>
                <a:lnTo>
                  <a:pt x="5917495" y="0"/>
                </a:lnTo>
                <a:lnTo>
                  <a:pt x="5917495" y="6061454"/>
                </a:lnTo>
                <a:lnTo>
                  <a:pt x="0" y="6061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2024924" y="-601682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875035" y="-2097452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5"/>
                </a:lnTo>
                <a:lnTo>
                  <a:pt x="0" y="4476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5646" y="1501648"/>
            <a:ext cx="4109491" cy="7344663"/>
          </a:xfrm>
          <a:custGeom>
            <a:avLst/>
            <a:gdLst/>
            <a:ahLst/>
            <a:cxnLst/>
            <a:rect r="r" b="b" t="t" l="l"/>
            <a:pathLst>
              <a:path h="7344663" w="4109491">
                <a:moveTo>
                  <a:pt x="0" y="0"/>
                </a:moveTo>
                <a:lnTo>
                  <a:pt x="4109491" y="0"/>
                </a:lnTo>
                <a:lnTo>
                  <a:pt x="4109491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5638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239406" y="1501648"/>
            <a:ext cx="6426580" cy="7344663"/>
          </a:xfrm>
          <a:custGeom>
            <a:avLst/>
            <a:gdLst/>
            <a:ahLst/>
            <a:cxnLst/>
            <a:rect r="r" b="b" t="t" l="l"/>
            <a:pathLst>
              <a:path h="7344663" w="6426580">
                <a:moveTo>
                  <a:pt x="0" y="0"/>
                </a:moveTo>
                <a:lnTo>
                  <a:pt x="6426580" y="0"/>
                </a:lnTo>
                <a:lnTo>
                  <a:pt x="6426580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55407" y="2808972"/>
            <a:ext cx="11295985" cy="7478028"/>
          </a:xfrm>
          <a:custGeom>
            <a:avLst/>
            <a:gdLst/>
            <a:ahLst/>
            <a:cxnLst/>
            <a:rect r="r" b="b" t="t" l="l"/>
            <a:pathLst>
              <a:path h="7478028" w="11295985">
                <a:moveTo>
                  <a:pt x="0" y="0"/>
                </a:moveTo>
                <a:lnTo>
                  <a:pt x="11295985" y="0"/>
                </a:lnTo>
                <a:lnTo>
                  <a:pt x="11295985" y="7478028"/>
                </a:lnTo>
                <a:lnTo>
                  <a:pt x="0" y="74780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51754" y="453897"/>
            <a:ext cx="1198449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 Conformidad por </a:t>
            </a:r>
          </a:p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Tipo de Uva Tinta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13948" y="9705416"/>
            <a:ext cx="226010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Autoria Propia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8010">
            <a:off x="15250825" y="-2860216"/>
            <a:ext cx="6074350" cy="6942114"/>
          </a:xfrm>
          <a:custGeom>
            <a:avLst/>
            <a:gdLst/>
            <a:ahLst/>
            <a:cxnLst/>
            <a:rect r="r" b="b" t="t" l="l"/>
            <a:pathLst>
              <a:path h="6942114" w="6074350">
                <a:moveTo>
                  <a:pt x="0" y="0"/>
                </a:moveTo>
                <a:lnTo>
                  <a:pt x="6074350" y="0"/>
                </a:lnTo>
                <a:lnTo>
                  <a:pt x="6074350" y="6942114"/>
                </a:lnTo>
                <a:lnTo>
                  <a:pt x="0" y="6942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01079" y="3744166"/>
            <a:ext cx="4618077" cy="492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Mejor e</a:t>
            </a: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quilibrio entre Precisión, Recall y F1-score.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0,98 de F1 ponderado.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 spc="-62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Opción sólida para entornos productivos que requieren confiabilidad y rendimiento.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95698" y="3744166"/>
            <a:ext cx="5049505" cy="430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Excelente desempeño en ambas clases.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Precisión del 97 % y F1-Score de 0,98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Gran capacidad para identificar patrones complejos en los datos.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560" y="3744166"/>
            <a:ext cx="4580479" cy="615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Modelo con menor rendimiento.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Útil para interpretar los factores que influyen en la calidad.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Recall para la clase no conforme del 57 %</a:t>
            </a:r>
          </a:p>
          <a:p>
            <a:pPr algn="ctr" marL="712470" indent="-356235" lvl="1">
              <a:lnSpc>
                <a:spcPts val="4884"/>
              </a:lnSpc>
              <a:buFont typeface="Arial"/>
              <a:buChar char="•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Limitaciones para detectar vinos defectuosos.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99246" y="773449"/>
            <a:ext cx="1165235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4"/>
              </a:lnSpc>
            </a:pPr>
            <a:r>
              <a:rPr lang="en-US" sz="64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EVALUACIÓN DE LOS </a:t>
            </a:r>
          </a:p>
          <a:p>
            <a:pPr algn="ctr" marL="0" indent="0" lvl="0">
              <a:lnSpc>
                <a:spcPts val="6824"/>
              </a:lnSpc>
              <a:spcBef>
                <a:spcPct val="0"/>
              </a:spcBef>
            </a:pPr>
            <a:r>
              <a:rPr lang="en-US" sz="64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MODELOS PREDICTIVOS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01079" y="2840373"/>
            <a:ext cx="4956238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Random Forest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7327" y="2840373"/>
            <a:ext cx="4196194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Red Neuronal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2383" y="2840373"/>
            <a:ext cx="3927286" cy="66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4303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Regresión Logística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402" r="0" b="-78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12501914" y="887003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3113813" y="-597095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65940">
            <a:off x="16636368" y="7938507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6"/>
                </a:lnTo>
                <a:lnTo>
                  <a:pt x="0" y="3921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2550610" y="7660918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8" y="0"/>
                </a:lnTo>
                <a:lnTo>
                  <a:pt x="4329798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3439" y="1419891"/>
            <a:ext cx="12427629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7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Comparación de los </a:t>
            </a:r>
          </a:p>
          <a:p>
            <a:pPr algn="ctr" marL="0" indent="0" lvl="0">
              <a:lnSpc>
                <a:spcPts val="9150"/>
              </a:lnSpc>
              <a:spcBef>
                <a:spcPct val="0"/>
              </a:spcBef>
            </a:pPr>
            <a:r>
              <a:rPr lang="en-US" sz="7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Modelos Predictivos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66994">
            <a:off x="-2833647" y="-3463904"/>
            <a:ext cx="7243560" cy="8278354"/>
          </a:xfrm>
          <a:custGeom>
            <a:avLst/>
            <a:gdLst/>
            <a:ahLst/>
            <a:cxnLst/>
            <a:rect r="r" b="b" t="t" l="l"/>
            <a:pathLst>
              <a:path h="8278354" w="7243560">
                <a:moveTo>
                  <a:pt x="0" y="0"/>
                </a:moveTo>
                <a:lnTo>
                  <a:pt x="7243560" y="0"/>
                </a:lnTo>
                <a:lnTo>
                  <a:pt x="7243560" y="8278354"/>
                </a:lnTo>
                <a:lnTo>
                  <a:pt x="0" y="8278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55279">
            <a:off x="13285764" y="-3513759"/>
            <a:ext cx="7330805" cy="8378063"/>
          </a:xfrm>
          <a:custGeom>
            <a:avLst/>
            <a:gdLst/>
            <a:ahLst/>
            <a:cxnLst/>
            <a:rect r="r" b="b" t="t" l="l"/>
            <a:pathLst>
              <a:path h="8378063" w="7330805">
                <a:moveTo>
                  <a:pt x="0" y="0"/>
                </a:moveTo>
                <a:lnTo>
                  <a:pt x="7330805" y="0"/>
                </a:lnTo>
                <a:lnTo>
                  <a:pt x="7330805" y="8378064"/>
                </a:lnTo>
                <a:lnTo>
                  <a:pt x="0" y="8378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056323" y="4321136"/>
          <a:ext cx="11341862" cy="4457700"/>
        </p:xfrm>
        <a:graphic>
          <a:graphicData uri="http://schemas.openxmlformats.org/drawingml/2006/table">
            <a:tbl>
              <a:tblPr/>
              <a:tblGrid>
                <a:gridCol w="4369348"/>
                <a:gridCol w="2318563"/>
                <a:gridCol w="2247874"/>
                <a:gridCol w="2406077"/>
              </a:tblGrid>
              <a:tr h="1114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Modelo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Precisión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F1 Clase 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F1 Clase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Regresión Lógistica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0.895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0.703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Red Neuronal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0.985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402" r="0" b="-78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12501914" y="887003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3113813" y="-597095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65940">
            <a:off x="16636368" y="7938507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6"/>
                </a:lnTo>
                <a:lnTo>
                  <a:pt x="0" y="3921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2550610" y="7660918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8" y="0"/>
                </a:lnTo>
                <a:lnTo>
                  <a:pt x="4329798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36005" y="874037"/>
            <a:ext cx="12427629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7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COMPARACIÓN DE </a:t>
            </a:r>
          </a:p>
          <a:p>
            <a:pPr algn="ctr" marL="0" indent="0" lvl="0">
              <a:lnSpc>
                <a:spcPts val="9150"/>
              </a:lnSpc>
              <a:spcBef>
                <a:spcPct val="0"/>
              </a:spcBef>
            </a:pPr>
            <a:r>
              <a:rPr lang="en-US" sz="7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MODELOS PREDICTIVOS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666994">
            <a:off x="-2833647" y="-3463904"/>
            <a:ext cx="7243560" cy="8278354"/>
          </a:xfrm>
          <a:custGeom>
            <a:avLst/>
            <a:gdLst/>
            <a:ahLst/>
            <a:cxnLst/>
            <a:rect r="r" b="b" t="t" l="l"/>
            <a:pathLst>
              <a:path h="8278354" w="7243560">
                <a:moveTo>
                  <a:pt x="0" y="0"/>
                </a:moveTo>
                <a:lnTo>
                  <a:pt x="7243560" y="0"/>
                </a:lnTo>
                <a:lnTo>
                  <a:pt x="7243560" y="8278354"/>
                </a:lnTo>
                <a:lnTo>
                  <a:pt x="0" y="8278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55279">
            <a:off x="13285764" y="-3513759"/>
            <a:ext cx="7330805" cy="8378063"/>
          </a:xfrm>
          <a:custGeom>
            <a:avLst/>
            <a:gdLst/>
            <a:ahLst/>
            <a:cxnLst/>
            <a:rect r="r" b="b" t="t" l="l"/>
            <a:pathLst>
              <a:path h="8378063" w="7330805">
                <a:moveTo>
                  <a:pt x="0" y="0"/>
                </a:moveTo>
                <a:lnTo>
                  <a:pt x="7330805" y="0"/>
                </a:lnTo>
                <a:lnTo>
                  <a:pt x="7330805" y="8378064"/>
                </a:lnTo>
                <a:lnTo>
                  <a:pt x="0" y="8378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156196"/>
            <a:ext cx="8024179" cy="5370147"/>
          </a:xfrm>
          <a:custGeom>
            <a:avLst/>
            <a:gdLst/>
            <a:ahLst/>
            <a:cxnLst/>
            <a:rect r="r" b="b" t="t" l="l"/>
            <a:pathLst>
              <a:path h="5370147" w="8024179">
                <a:moveTo>
                  <a:pt x="0" y="0"/>
                </a:moveTo>
                <a:lnTo>
                  <a:pt x="8024179" y="0"/>
                </a:lnTo>
                <a:lnTo>
                  <a:pt x="8024179" y="5370147"/>
                </a:lnTo>
                <a:lnTo>
                  <a:pt x="0" y="5370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156196"/>
            <a:ext cx="7674803" cy="5209530"/>
          </a:xfrm>
          <a:custGeom>
            <a:avLst/>
            <a:gdLst/>
            <a:ahLst/>
            <a:cxnLst/>
            <a:rect r="r" b="b" t="t" l="l"/>
            <a:pathLst>
              <a:path h="5209530" w="7674803">
                <a:moveTo>
                  <a:pt x="0" y="0"/>
                </a:moveTo>
                <a:lnTo>
                  <a:pt x="7674803" y="0"/>
                </a:lnTo>
                <a:lnTo>
                  <a:pt x="7674803" y="5209530"/>
                </a:lnTo>
                <a:lnTo>
                  <a:pt x="0" y="5209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874" b="-39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41784" y="3577427"/>
            <a:ext cx="5915769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COMPARACIÓN DE PRESICIÓN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8256" y="3577427"/>
            <a:ext cx="5915769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0"/>
              </a:lnSpc>
              <a:spcBef>
                <a:spcPct val="0"/>
              </a:spcBef>
            </a:pPr>
            <a:r>
              <a:rPr lang="en-US" sz="35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COMPARACIÓN DE F1-SCORE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8217" y="9564443"/>
            <a:ext cx="591576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Autoria Propia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8256" y="9564443"/>
            <a:ext cx="5915769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Autoria Propia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9" r="0" b="-46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1977870" y="-5514292"/>
            <a:ext cx="7651996" cy="7838152"/>
          </a:xfrm>
          <a:custGeom>
            <a:avLst/>
            <a:gdLst/>
            <a:ahLst/>
            <a:cxnLst/>
            <a:rect r="r" b="b" t="t" l="l"/>
            <a:pathLst>
              <a:path h="7838152" w="7651996">
                <a:moveTo>
                  <a:pt x="0" y="0"/>
                </a:moveTo>
                <a:lnTo>
                  <a:pt x="7651996" y="0"/>
                </a:lnTo>
                <a:lnTo>
                  <a:pt x="7651996" y="7838152"/>
                </a:lnTo>
                <a:lnTo>
                  <a:pt x="0" y="783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07708" y="2849898"/>
          <a:ext cx="7789792" cy="7144156"/>
        </p:xfrm>
        <a:graphic>
          <a:graphicData uri="http://schemas.openxmlformats.org/drawingml/2006/table">
            <a:tbl>
              <a:tblPr/>
              <a:tblGrid>
                <a:gridCol w="2352389"/>
                <a:gridCol w="1508132"/>
                <a:gridCol w="3929271"/>
              </a:tblGrid>
              <a:tr h="785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Coeficiente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Interpretación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84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Grado Alcohólico Adquirido (%)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+1,666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A mayor grado alcohólico, mayor conformidad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Acidez 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+0,655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La acidez total favorece la conformidad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Sulfuroso Libre (mg/L)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-0,005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Ligero efecto negativo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Sulfuroso Total (mg/L)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-0,287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Disminuye la probabilidad de conformidad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4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Acidez Volátil (g/L)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-0,410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Alta acidez volátil reduce la calidad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62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Azúcares Reductores (g/L)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-0,695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Concentraciones elevadas restan conformidad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6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pH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-0,713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Girassol"/>
                          <a:ea typeface="Girassol"/>
                          <a:cs typeface="Girassol"/>
                          <a:sym typeface="Girassol"/>
                        </a:rPr>
                        <a:t>Un pH más alto se asocia con menor conformidad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262766" y="3316327"/>
            <a:ext cx="9631737" cy="5025477"/>
          </a:xfrm>
          <a:custGeom>
            <a:avLst/>
            <a:gdLst/>
            <a:ahLst/>
            <a:cxnLst/>
            <a:rect r="r" b="b" t="t" l="l"/>
            <a:pathLst>
              <a:path h="5025477" w="9631737">
                <a:moveTo>
                  <a:pt x="0" y="0"/>
                </a:moveTo>
                <a:lnTo>
                  <a:pt x="9631737" y="0"/>
                </a:lnTo>
                <a:lnTo>
                  <a:pt x="9631737" y="5025477"/>
                </a:lnTo>
                <a:lnTo>
                  <a:pt x="0" y="5025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41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08930" y="706091"/>
            <a:ext cx="1167013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INTERPRETABILIDAD DE </a:t>
            </a:r>
          </a:p>
          <a:p>
            <a:pPr algn="ctr" marL="0" indent="0" lvl="0">
              <a:lnSpc>
                <a:spcPts val="7349"/>
              </a:lnSpc>
              <a:spcBef>
                <a:spcPct val="0"/>
              </a:spcBef>
            </a:pPr>
            <a:r>
              <a:rPr lang="en-US" sz="69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LAS VARIABLES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527082" y="3241716"/>
            <a:ext cx="7396230" cy="7576164"/>
          </a:xfrm>
          <a:custGeom>
            <a:avLst/>
            <a:gdLst/>
            <a:ahLst/>
            <a:cxnLst/>
            <a:rect r="r" b="b" t="t" l="l"/>
            <a:pathLst>
              <a:path h="7576164" w="7396230">
                <a:moveTo>
                  <a:pt x="0" y="0"/>
                </a:moveTo>
                <a:lnTo>
                  <a:pt x="7396230" y="0"/>
                </a:lnTo>
                <a:lnTo>
                  <a:pt x="7396230" y="7576163"/>
                </a:lnTo>
                <a:lnTo>
                  <a:pt x="0" y="757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1117057" y="-5695357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287522" y="-332924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6753" y="3087188"/>
            <a:ext cx="507724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El Sistema Basado en Machine Learning: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Ha demostrado ser una herramienta precisa, robusta y escalable para evaluar la calidad del vino en tiempo real.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6363" y="7440482"/>
            <a:ext cx="527802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Las Variables con Mayor Impacto en la Calidad son: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Grado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alcohólico, la acidez  y el pH.</a:t>
            </a:r>
          </a:p>
          <a:p>
            <a:pPr algn="ctr" marL="0" indent="0" lvl="0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59180" y="7440482"/>
            <a:ext cx="507735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El Sistema Propuesto: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Representa una alternativa objetiva frente a los métodos tradicionales.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38564" y="2172417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3" y="0"/>
                </a:lnTo>
                <a:lnTo>
                  <a:pt x="491763" y="695696"/>
                </a:lnTo>
                <a:lnTo>
                  <a:pt x="0" y="69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7148" y="6563812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2" y="0"/>
                </a:lnTo>
                <a:lnTo>
                  <a:pt x="491762" y="695695"/>
                </a:lnTo>
                <a:lnTo>
                  <a:pt x="0" y="695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51976" y="6563812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2" y="0"/>
                </a:lnTo>
                <a:lnTo>
                  <a:pt x="491762" y="695695"/>
                </a:lnTo>
                <a:lnTo>
                  <a:pt x="0" y="695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33437" y="2172417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3" y="0"/>
                </a:lnTo>
                <a:lnTo>
                  <a:pt x="491763" y="695696"/>
                </a:lnTo>
                <a:lnTo>
                  <a:pt x="0" y="69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71792" y="1705950"/>
            <a:ext cx="4084209" cy="7893351"/>
          </a:xfrm>
          <a:custGeom>
            <a:avLst/>
            <a:gdLst/>
            <a:ahLst/>
            <a:cxnLst/>
            <a:rect r="r" b="b" t="t" l="l"/>
            <a:pathLst>
              <a:path h="7893351" w="4084209">
                <a:moveTo>
                  <a:pt x="0" y="0"/>
                </a:moveTo>
                <a:lnTo>
                  <a:pt x="4084209" y="0"/>
                </a:lnTo>
                <a:lnTo>
                  <a:pt x="4084209" y="7893351"/>
                </a:lnTo>
                <a:lnTo>
                  <a:pt x="0" y="789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7885" t="-16524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53965" y="1687032"/>
            <a:ext cx="4109491" cy="7344663"/>
          </a:xfrm>
          <a:custGeom>
            <a:avLst/>
            <a:gdLst/>
            <a:ahLst/>
            <a:cxnLst/>
            <a:rect r="r" b="b" t="t" l="l"/>
            <a:pathLst>
              <a:path h="7344663" w="4109491">
                <a:moveTo>
                  <a:pt x="0" y="0"/>
                </a:moveTo>
                <a:lnTo>
                  <a:pt x="4109491" y="0"/>
                </a:lnTo>
                <a:lnTo>
                  <a:pt x="4109491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563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79121" y="543643"/>
            <a:ext cx="1015470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99"/>
              </a:lnSpc>
              <a:spcBef>
                <a:spcPct val="0"/>
              </a:spcBef>
            </a:pPr>
            <a:r>
              <a:rPr lang="en-US" sz="99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Conclusiones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59180" y="3087188"/>
            <a:ext cx="484027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Random Forest y Red Neuronal: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Superaron en rendimiento a la regresión logística, aunque esta última aporta interpretabilidad útil para los técnicos.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1304" y="2667399"/>
            <a:ext cx="3857177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9"/>
              </a:lnSpc>
              <a:spcBef>
                <a:spcPct val="0"/>
              </a:spcBef>
            </a:pPr>
            <a:r>
              <a:rPr lang="en-US" sz="3999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Escalar y Validar el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9959" y="5333308"/>
            <a:ext cx="5828083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63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RECOMENDACIONES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17689"/>
            <a:ext cx="482238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 spc="-56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</a:t>
            </a:r>
            <a:r>
              <a:rPr lang="en-US" sz="2999" spc="-56" strike="noStrike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 otras bodegas con distintos contextos productivos para asegurar su aplicabilidad general.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42787"/>
            <a:ext cx="482238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 spc="-56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</a:t>
            </a:r>
            <a:r>
              <a:rPr lang="en-US" sz="2999" spc="-56" strike="noStrike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 el uso e interpretación del sistema, facilitando su integración en la toma de decisiones.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5538157" y="-4029069"/>
            <a:ext cx="7123541" cy="8141190"/>
          </a:xfrm>
          <a:custGeom>
            <a:avLst/>
            <a:gdLst/>
            <a:ahLst/>
            <a:cxnLst/>
            <a:rect r="r" b="b" t="t" l="l"/>
            <a:pathLst>
              <a:path h="8141190" w="7123541">
                <a:moveTo>
                  <a:pt x="0" y="0"/>
                </a:moveTo>
                <a:lnTo>
                  <a:pt x="7123542" y="0"/>
                </a:lnTo>
                <a:lnTo>
                  <a:pt x="7123542" y="8141191"/>
                </a:lnTo>
                <a:lnTo>
                  <a:pt x="0" y="814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24269" y="2667399"/>
            <a:ext cx="3999082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9"/>
              </a:lnSpc>
              <a:spcBef>
                <a:spcPct val="0"/>
              </a:spcBef>
            </a:pPr>
            <a:r>
              <a:rPr lang="en-US" sz="3999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Automatizar la Recolección de Datos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12617" y="3717689"/>
            <a:ext cx="482238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 spc="-56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Media</a:t>
            </a:r>
            <a:r>
              <a:rPr lang="en-US" sz="2999" spc="-56" strike="noStrike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nte sensores o sistemas conectados, reduciendo errores y mejorando la eficiencia operativa.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8360" y="6445111"/>
            <a:ext cx="3857177" cy="85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9"/>
              </a:lnSpc>
              <a:spcBef>
                <a:spcPct val="0"/>
              </a:spcBef>
            </a:pPr>
            <a:r>
              <a:rPr lang="en-US" sz="3999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Capacitar al Equipo Técnico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1168" y="6252354"/>
            <a:ext cx="482025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sz="3999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Actualizar y Optimizar el Modelo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2617" y="7542787"/>
            <a:ext cx="482238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</a:pPr>
            <a:r>
              <a:rPr lang="en-US" sz="2999" spc="-56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I</a:t>
            </a:r>
            <a:r>
              <a:rPr lang="en-US" sz="2999" spc="-56" strike="noStrike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ncorporando nuevas variables y datos para mantener su precisión y utilidad a largo plazo.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-16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462938">
            <a:off x="-3650320" y="-4944336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3873887" y="476606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5362906" y="-1017471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2164899" y="2905353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8" y="0"/>
                </a:lnTo>
                <a:lnTo>
                  <a:pt x="4329798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391668" y="3603297"/>
          <a:ext cx="5277971" cy="5400675"/>
        </p:xfrm>
        <a:graphic>
          <a:graphicData uri="http://schemas.openxmlformats.org/drawingml/2006/table">
            <a:tbl>
              <a:tblPr/>
              <a:tblGrid>
                <a:gridCol w="400231"/>
                <a:gridCol w="2064095"/>
              </a:tblGrid>
              <a:tr h="102966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9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70" spc="-65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1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Introducción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09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2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Objetivos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09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3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Metodología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09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Arquitectura Técnica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373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0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5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41"/>
                        </a:lnSpc>
                        <a:defRPr/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Análisis por Tipo de </a:t>
                      </a:r>
                      <a:endParaRPr lang="en-US" sz="1100"/>
                    </a:p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</a:pPr>
                      <a:r>
                        <a:rPr lang="en-US" sz="3170" spc="-60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Vino y Uva</a:t>
                      </a:r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031589" y="3603297"/>
          <a:ext cx="5281716" cy="5343525"/>
        </p:xfrm>
        <a:graphic>
          <a:graphicData uri="http://schemas.openxmlformats.org/drawingml/2006/table">
            <a:tbl>
              <a:tblPr/>
              <a:tblGrid>
                <a:gridCol w="400515"/>
                <a:gridCol w="2067335"/>
              </a:tblGrid>
              <a:tr h="146467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9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70" spc="-69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6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Evaluación y Comparación de Modelos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7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7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Interpretabilidad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7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8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Conclusiones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7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9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Recomendaciones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71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FAFAFA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10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74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3741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170" spc="-63">
                          <a:solidFill>
                            <a:srgbClr val="4D1C13"/>
                          </a:solidFill>
                          <a:latin typeface="Anaktoria"/>
                          <a:ea typeface="Anaktoria"/>
                          <a:cs typeface="Anaktoria"/>
                          <a:sym typeface="Anaktoria"/>
                        </a:rPr>
                        <a:t>Bibliografía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391668" y="1916356"/>
            <a:ext cx="6875692" cy="125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000" strike="noStrike" u="none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Índice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671345" y="562470"/>
            <a:ext cx="4378522" cy="9350136"/>
          </a:xfrm>
          <a:custGeom>
            <a:avLst/>
            <a:gdLst/>
            <a:ahLst/>
            <a:cxnLst/>
            <a:rect r="r" b="b" t="t" l="l"/>
            <a:pathLst>
              <a:path h="9350136" w="4378522">
                <a:moveTo>
                  <a:pt x="0" y="0"/>
                </a:moveTo>
                <a:lnTo>
                  <a:pt x="4378523" y="0"/>
                </a:lnTo>
                <a:lnTo>
                  <a:pt x="4378523" y="9350136"/>
                </a:lnTo>
                <a:lnTo>
                  <a:pt x="0" y="935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988373" y="617220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6" y="0"/>
                </a:lnTo>
                <a:lnTo>
                  <a:pt x="80341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597141" y="6475474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1414968" y="-744388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20450" y="922259"/>
            <a:ext cx="764949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BIBLIOGRAFÍA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2070" y="2573111"/>
            <a:ext cx="9765509" cy="692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0"/>
              </a:lnSpc>
            </a:pPr>
            <a:r>
              <a:rPr lang="en-US" sz="3000">
                <a:solidFill>
                  <a:srgbClr val="4D1C1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Núñez Arias, E. B., González Núñez, B. M., Nonell Fernández, L., &amp; Rodríguez Pupo, J. M. (2021). </a:t>
            </a:r>
            <a:r>
              <a:rPr lang="en-US" sz="3000" i="true">
                <a:solidFill>
                  <a:srgbClr val="4D1C13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CRISP-DM y K-means neutrosofía en el análisis de factores de riesgo de pérdida de audición en niños. Neutrosophic Computing and Machine Learning</a:t>
            </a:r>
            <a:r>
              <a:rPr lang="en-US" sz="3000">
                <a:solidFill>
                  <a:srgbClr val="4D1C1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16, 73–81.</a:t>
            </a:r>
          </a:p>
          <a:p>
            <a:pPr algn="l" marL="0" indent="0" lvl="0">
              <a:lnSpc>
                <a:spcPts val="4230"/>
              </a:lnSpc>
            </a:pPr>
          </a:p>
          <a:p>
            <a:pPr algn="l" marL="0" indent="0" lvl="0">
              <a:lnSpc>
                <a:spcPts val="4230"/>
              </a:lnSpc>
            </a:pPr>
            <a:r>
              <a:rPr lang="en-US" sz="3000" u="none">
                <a:solidFill>
                  <a:srgbClr val="4D1C1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Organización Internacional de la Viña y el Vino. (2023). </a:t>
            </a:r>
            <a:r>
              <a:rPr lang="en-US" sz="3000" i="true" u="none">
                <a:solidFill>
                  <a:srgbClr val="4D1C13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Estado del sector vitivinícola mundial en 2023.</a:t>
            </a:r>
          </a:p>
          <a:p>
            <a:pPr algn="l" marL="0" indent="0" lvl="0">
              <a:lnSpc>
                <a:spcPts val="4230"/>
              </a:lnSpc>
            </a:pPr>
          </a:p>
          <a:p>
            <a:pPr algn="l" marL="0" indent="0" lvl="0">
              <a:lnSpc>
                <a:spcPts val="4230"/>
              </a:lnSpc>
            </a:pPr>
            <a:r>
              <a:rPr lang="en-US" sz="3000" u="none">
                <a:solidFill>
                  <a:srgbClr val="4D1C1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Organización Internacional de la Viña y el Vino. (2021). </a:t>
            </a:r>
            <a:r>
              <a:rPr lang="en-US" sz="3000" i="true" u="none">
                <a:solidFill>
                  <a:srgbClr val="4D1C13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Compendio de métodos internacionales de análisis de vinos y mostos</a:t>
            </a:r>
            <a:r>
              <a:rPr lang="en-US" sz="3000" u="none">
                <a:solidFill>
                  <a:srgbClr val="4D1C1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</a:p>
          <a:p>
            <a:pPr algn="l" marL="0" indent="0" lvl="0">
              <a:lnSpc>
                <a:spcPts val="423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9695" y="1836469"/>
            <a:ext cx="7282152" cy="7421831"/>
          </a:xfrm>
          <a:custGeom>
            <a:avLst/>
            <a:gdLst/>
            <a:ahLst/>
            <a:cxnLst/>
            <a:rect r="r" b="b" t="t" l="l"/>
            <a:pathLst>
              <a:path h="7421831" w="7282152">
                <a:moveTo>
                  <a:pt x="0" y="0"/>
                </a:moveTo>
                <a:lnTo>
                  <a:pt x="7282152" y="0"/>
                </a:lnTo>
                <a:lnTo>
                  <a:pt x="7282152" y="7421831"/>
                </a:lnTo>
                <a:lnTo>
                  <a:pt x="0" y="7421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1242483" y="6853379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942960" y="-6379756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8013" y="3549069"/>
            <a:ext cx="14791974" cy="175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3"/>
              </a:lnSpc>
            </a:pPr>
            <a:r>
              <a:rPr lang="en-US" sz="13023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GRACIAS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02875" y="6679471"/>
            <a:ext cx="11482250" cy="7215059"/>
          </a:xfrm>
          <a:custGeom>
            <a:avLst/>
            <a:gdLst/>
            <a:ahLst/>
            <a:cxnLst/>
            <a:rect r="r" b="b" t="t" l="l"/>
            <a:pathLst>
              <a:path h="7215059" w="11482250">
                <a:moveTo>
                  <a:pt x="0" y="0"/>
                </a:moveTo>
                <a:lnTo>
                  <a:pt x="11482250" y="0"/>
                </a:lnTo>
                <a:lnTo>
                  <a:pt x="11482250" y="7215058"/>
                </a:lnTo>
                <a:lnTo>
                  <a:pt x="0" y="721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745358">
            <a:off x="-3497023" y="-3119188"/>
            <a:ext cx="7860229" cy="8983119"/>
          </a:xfrm>
          <a:custGeom>
            <a:avLst/>
            <a:gdLst/>
            <a:ahLst/>
            <a:cxnLst/>
            <a:rect r="r" b="b" t="t" l="l"/>
            <a:pathLst>
              <a:path h="8983119" w="7860229">
                <a:moveTo>
                  <a:pt x="0" y="0"/>
                </a:moveTo>
                <a:lnTo>
                  <a:pt x="7860229" y="0"/>
                </a:lnTo>
                <a:lnTo>
                  <a:pt x="7860229" y="8983119"/>
                </a:lnTo>
                <a:lnTo>
                  <a:pt x="0" y="8983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862712">
            <a:off x="13804560" y="-3943875"/>
            <a:ext cx="8154079" cy="9318947"/>
          </a:xfrm>
          <a:custGeom>
            <a:avLst/>
            <a:gdLst/>
            <a:ahLst/>
            <a:cxnLst/>
            <a:rect r="r" b="b" t="t" l="l"/>
            <a:pathLst>
              <a:path h="9318947" w="8154079">
                <a:moveTo>
                  <a:pt x="0" y="0"/>
                </a:moveTo>
                <a:lnTo>
                  <a:pt x="8154079" y="0"/>
                </a:lnTo>
                <a:lnTo>
                  <a:pt x="8154079" y="9318947"/>
                </a:lnTo>
                <a:lnTo>
                  <a:pt x="0" y="9318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6987">
            <a:off x="4818686" y="8712227"/>
            <a:ext cx="8034147" cy="2756547"/>
          </a:xfrm>
          <a:custGeom>
            <a:avLst/>
            <a:gdLst/>
            <a:ahLst/>
            <a:cxnLst/>
            <a:rect r="r" b="b" t="t" l="l"/>
            <a:pathLst>
              <a:path h="2756547" w="8034147">
                <a:moveTo>
                  <a:pt x="0" y="0"/>
                </a:moveTo>
                <a:lnTo>
                  <a:pt x="8034147" y="0"/>
                </a:lnTo>
                <a:lnTo>
                  <a:pt x="8034147" y="2756547"/>
                </a:lnTo>
                <a:lnTo>
                  <a:pt x="0" y="2756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85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2895086" y="-5203552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-1375703" y="8000538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6"/>
                </a:lnTo>
                <a:lnTo>
                  <a:pt x="0" y="3921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16669368" y="3604208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5829" y="5474658"/>
            <a:ext cx="13254070" cy="324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</a:pPr>
            <a:r>
              <a:rPr lang="en-US" sz="3999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La industria vitivinícola atraviesa un momento de transformación. Frente a la presión del mercado, el descenso en el consumo mundial de vino y la exigencia de mantener altos estándares de calidad, la digitalización se convierte en un eje estratégico.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95300" y="3645628"/>
            <a:ext cx="10297400" cy="138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9999" strike="noStrike" u="none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Introducción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5213885" y="-5119368"/>
            <a:ext cx="7860229" cy="8983119"/>
          </a:xfrm>
          <a:custGeom>
            <a:avLst/>
            <a:gdLst/>
            <a:ahLst/>
            <a:cxnLst/>
            <a:rect r="r" b="b" t="t" l="l"/>
            <a:pathLst>
              <a:path h="8983119" w="7860229">
                <a:moveTo>
                  <a:pt x="0" y="0"/>
                </a:moveTo>
                <a:lnTo>
                  <a:pt x="7860230" y="0"/>
                </a:lnTo>
                <a:lnTo>
                  <a:pt x="7860230" y="8983119"/>
                </a:lnTo>
                <a:lnTo>
                  <a:pt x="0" y="8983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6960"/>
            <a:ext cx="18288000" cy="562954"/>
            <a:chOff x="0" y="0"/>
            <a:chExt cx="4816593" cy="148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8268"/>
            </a:xfrm>
            <a:custGeom>
              <a:avLst/>
              <a:gdLst/>
              <a:ahLst/>
              <a:cxnLst/>
              <a:rect r="r" b="b" t="t" l="l"/>
              <a:pathLst>
                <a:path h="1482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8268"/>
                  </a:lnTo>
                  <a:lnTo>
                    <a:pt x="0" y="148268"/>
                  </a:lnTo>
                  <a:close/>
                </a:path>
              </a:pathLst>
            </a:custGeom>
            <a:solidFill>
              <a:srgbClr val="DBB8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6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318190"/>
            <a:ext cx="18288000" cy="342326"/>
            <a:chOff x="0" y="0"/>
            <a:chExt cx="4816593" cy="901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90160"/>
            </a:xfrm>
            <a:custGeom>
              <a:avLst/>
              <a:gdLst/>
              <a:ahLst/>
              <a:cxnLst/>
              <a:rect r="r" b="b" t="t" l="l"/>
              <a:pathLst>
                <a:path h="901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60"/>
                  </a:lnTo>
                  <a:lnTo>
                    <a:pt x="0" y="90160"/>
                  </a:lnTo>
                  <a:close/>
                </a:path>
              </a:pathLst>
            </a:custGeom>
            <a:solidFill>
              <a:srgbClr val="DBB8B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28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561904" y="626485"/>
            <a:ext cx="10014079" cy="9034031"/>
          </a:xfrm>
          <a:custGeom>
            <a:avLst/>
            <a:gdLst/>
            <a:ahLst/>
            <a:cxnLst/>
            <a:rect r="r" b="b" t="t" l="l"/>
            <a:pathLst>
              <a:path h="9034031" w="10014079">
                <a:moveTo>
                  <a:pt x="0" y="0"/>
                </a:moveTo>
                <a:lnTo>
                  <a:pt x="10014079" y="0"/>
                </a:lnTo>
                <a:lnTo>
                  <a:pt x="10014079" y="9034030"/>
                </a:lnTo>
                <a:lnTo>
                  <a:pt x="0" y="90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9416" y="139692"/>
            <a:ext cx="695905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PRODUCCIÓN</a:t>
            </a: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 DE VINO EN LOS PRINCIPALES PAÍSES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335169" y="9833519"/>
            <a:ext cx="72961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ORGANIZACIÓN INTERNACIONAL DE LA VIÑA Y EL VINO. (2024).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942960" y="-6379756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52138" y="5820402"/>
            <a:ext cx="11914892" cy="3648936"/>
          </a:xfrm>
          <a:custGeom>
            <a:avLst/>
            <a:gdLst/>
            <a:ahLst/>
            <a:cxnLst/>
            <a:rect r="r" b="b" t="t" l="l"/>
            <a:pathLst>
              <a:path h="3648936" w="11914892">
                <a:moveTo>
                  <a:pt x="0" y="0"/>
                </a:moveTo>
                <a:lnTo>
                  <a:pt x="11914892" y="0"/>
                </a:lnTo>
                <a:lnTo>
                  <a:pt x="11914892" y="3648936"/>
                </a:lnTo>
                <a:lnTo>
                  <a:pt x="0" y="364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2138" y="1087292"/>
            <a:ext cx="11914892" cy="3738297"/>
          </a:xfrm>
          <a:custGeom>
            <a:avLst/>
            <a:gdLst/>
            <a:ahLst/>
            <a:cxnLst/>
            <a:rect r="r" b="b" t="t" l="l"/>
            <a:pathLst>
              <a:path h="3738297" w="11914892">
                <a:moveTo>
                  <a:pt x="0" y="0"/>
                </a:moveTo>
                <a:lnTo>
                  <a:pt x="11914892" y="0"/>
                </a:lnTo>
                <a:lnTo>
                  <a:pt x="11914892" y="3738297"/>
                </a:lnTo>
                <a:lnTo>
                  <a:pt x="0" y="3738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97300" y="285054"/>
            <a:ext cx="102934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EVOLUCIÓN</a:t>
            </a:r>
            <a:r>
              <a:rPr lang="en-US" sz="45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 DE LA PRODUCCIÓN MUNDIAL DE VINO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0192" y="5082764"/>
            <a:ext cx="928687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EVOLUCIÓN</a:t>
            </a:r>
            <a:r>
              <a:rPr lang="en-US" sz="45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 DEL CONSUMO MUNDIAL DE VINO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55553" y="9697938"/>
            <a:ext cx="875615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ORGANIZACIÓN INTERNACIONAL DE LA VIÑA Y EL VINO. (2024).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7" r="0" b="-11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527082" y="3241716"/>
            <a:ext cx="7396230" cy="7576164"/>
          </a:xfrm>
          <a:custGeom>
            <a:avLst/>
            <a:gdLst/>
            <a:ahLst/>
            <a:cxnLst/>
            <a:rect r="r" b="b" t="t" l="l"/>
            <a:pathLst>
              <a:path h="7576164" w="7396230">
                <a:moveTo>
                  <a:pt x="0" y="0"/>
                </a:moveTo>
                <a:lnTo>
                  <a:pt x="7396230" y="0"/>
                </a:lnTo>
                <a:lnTo>
                  <a:pt x="7396230" y="7576163"/>
                </a:lnTo>
                <a:lnTo>
                  <a:pt x="0" y="757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1117057" y="-5695357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287522" y="-332924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6753" y="3087188"/>
            <a:ext cx="507724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Desarrollar un Sistema de Control de Calidad del Vino: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Basado en Machine Learning, capaz de analizar datos en tiempo real y apoyar la toma de decisiones técnicas de los enólogos.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6753" y="7364820"/>
            <a:ext cx="527802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Seleccionar e Implementar</a:t>
            </a:r>
          </a:p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Modelos Predictivos: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d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 Machine Learning que permitan clasificar la calidad del vino a partir de variables fisicoquímicas.</a:t>
            </a:r>
          </a:p>
          <a:p>
            <a:pPr algn="ctr" marL="0" indent="0" lvl="0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154405" y="7281545"/>
            <a:ext cx="507735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Diseñar Visualizaciones Interactivas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Que traduzcan los resultados técnicos en información clara y accionable para el equipo enológico.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38564" y="2172417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3" y="0"/>
                </a:lnTo>
                <a:lnTo>
                  <a:pt x="491763" y="695696"/>
                </a:lnTo>
                <a:lnTo>
                  <a:pt x="0" y="69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7148" y="6563812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2" y="0"/>
                </a:lnTo>
                <a:lnTo>
                  <a:pt x="491762" y="695695"/>
                </a:lnTo>
                <a:lnTo>
                  <a:pt x="0" y="695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33437" y="6563812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3" y="0"/>
                </a:lnTo>
                <a:lnTo>
                  <a:pt x="491763" y="695695"/>
                </a:lnTo>
                <a:lnTo>
                  <a:pt x="0" y="695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28662" y="2300071"/>
            <a:ext cx="491762" cy="695695"/>
          </a:xfrm>
          <a:custGeom>
            <a:avLst/>
            <a:gdLst/>
            <a:ahLst/>
            <a:cxnLst/>
            <a:rect r="r" b="b" t="t" l="l"/>
            <a:pathLst>
              <a:path h="695695" w="491762">
                <a:moveTo>
                  <a:pt x="0" y="0"/>
                </a:moveTo>
                <a:lnTo>
                  <a:pt x="491763" y="0"/>
                </a:lnTo>
                <a:lnTo>
                  <a:pt x="491763" y="695696"/>
                </a:lnTo>
                <a:lnTo>
                  <a:pt x="0" y="695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671792" y="1705950"/>
            <a:ext cx="4084209" cy="7893351"/>
          </a:xfrm>
          <a:custGeom>
            <a:avLst/>
            <a:gdLst/>
            <a:ahLst/>
            <a:cxnLst/>
            <a:rect r="r" b="b" t="t" l="l"/>
            <a:pathLst>
              <a:path h="7893351" w="4084209">
                <a:moveTo>
                  <a:pt x="0" y="0"/>
                </a:moveTo>
                <a:lnTo>
                  <a:pt x="4084209" y="0"/>
                </a:lnTo>
                <a:lnTo>
                  <a:pt x="4084209" y="7893351"/>
                </a:lnTo>
                <a:lnTo>
                  <a:pt x="0" y="789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7885" t="-16524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53965" y="1687032"/>
            <a:ext cx="4109491" cy="7344663"/>
          </a:xfrm>
          <a:custGeom>
            <a:avLst/>
            <a:gdLst/>
            <a:ahLst/>
            <a:cxnLst/>
            <a:rect r="r" b="b" t="t" l="l"/>
            <a:pathLst>
              <a:path h="7344663" w="4109491">
                <a:moveTo>
                  <a:pt x="0" y="0"/>
                </a:moveTo>
                <a:lnTo>
                  <a:pt x="4109491" y="0"/>
                </a:lnTo>
                <a:lnTo>
                  <a:pt x="4109491" y="7344662"/>
                </a:lnTo>
                <a:lnTo>
                  <a:pt x="0" y="7344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563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79121" y="667468"/>
            <a:ext cx="1015470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99"/>
              </a:lnSpc>
              <a:spcBef>
                <a:spcPct val="0"/>
              </a:spcBef>
            </a:pPr>
            <a:r>
              <a:rPr lang="en-US" sz="9999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Objetivos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54405" y="3180571"/>
            <a:ext cx="484027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Investigar las Limitaciones Actuales:</a:t>
            </a: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</a:t>
            </a:r>
          </a:p>
          <a:p>
            <a:pPr algn="ctr" marL="0" indent="0" lvl="0">
              <a:lnSpc>
                <a:spcPts val="4200"/>
              </a:lnSpc>
            </a:pPr>
            <a:r>
              <a:rPr lang="en-US" sz="3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De los métodos tradicionales de control de calidad aplicados en la producción vitivinícola.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2988373" y="617220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6" y="0"/>
                </a:lnTo>
                <a:lnTo>
                  <a:pt x="80341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597141" y="6475474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8" y="0"/>
                </a:lnTo>
                <a:lnTo>
                  <a:pt x="3792788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836" y="3626079"/>
            <a:ext cx="8049729" cy="4643786"/>
          </a:xfrm>
          <a:custGeom>
            <a:avLst/>
            <a:gdLst/>
            <a:ahLst/>
            <a:cxnLst/>
            <a:rect r="r" b="b" t="t" l="l"/>
            <a:pathLst>
              <a:path h="4643786" w="8049729">
                <a:moveTo>
                  <a:pt x="0" y="0"/>
                </a:moveTo>
                <a:lnTo>
                  <a:pt x="8049729" y="0"/>
                </a:lnTo>
                <a:lnTo>
                  <a:pt x="8049729" y="4643786"/>
                </a:lnTo>
                <a:lnTo>
                  <a:pt x="0" y="4643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98" r="0" b="-41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95816" y="457200"/>
            <a:ext cx="764949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Metodología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5563" y="2025499"/>
            <a:ext cx="7084531" cy="661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71"/>
              </a:lnSpc>
            </a:pPr>
            <a:r>
              <a:rPr lang="en-US" sz="31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Se aplicó la metodología CRISP-DM, que guió el desarrollo en seis fases. Los datos provinieron de 4.810 muestras reales de vino, clasificados por tipo (tinto, blanco, rosado) y variedad de uva .</a:t>
            </a:r>
          </a:p>
          <a:p>
            <a:pPr algn="just" marL="0" indent="0" lvl="0">
              <a:lnSpc>
                <a:spcPts val="4371"/>
              </a:lnSpc>
            </a:pPr>
          </a:p>
          <a:p>
            <a:pPr algn="just" marL="0" indent="0" lvl="0">
              <a:lnSpc>
                <a:spcPts val="4371"/>
              </a:lnSpc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Técnicas Utilizadas: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Codificación de Variables.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Eliminación de Outliers y Normalización.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Regresión Logistica.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Random Forest.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Redes Neuronales.</a:t>
            </a:r>
          </a:p>
          <a:p>
            <a:pPr algn="just" marL="669291" indent="-334646" lvl="1">
              <a:lnSpc>
                <a:spcPts val="4371"/>
              </a:lnSpc>
              <a:buFont typeface="Arial"/>
              <a:buChar char="•"/>
            </a:pPr>
            <a:r>
              <a:rPr lang="en-US" sz="31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Métricas F1-Score, Precisión y Recall.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0951" y="2158849"/>
            <a:ext cx="7649499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Modelo del Proceso </a:t>
            </a:r>
          </a:p>
          <a:p>
            <a:pPr algn="ctr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5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CRISP-DM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2400" y="8483656"/>
            <a:ext cx="400660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NÚÑEZ ARIAS, ET AL. (2021)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9" r="0" b="-46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1977870" y="-5514292"/>
            <a:ext cx="7651996" cy="7838152"/>
          </a:xfrm>
          <a:custGeom>
            <a:avLst/>
            <a:gdLst/>
            <a:ahLst/>
            <a:cxnLst/>
            <a:rect r="r" b="b" t="t" l="l"/>
            <a:pathLst>
              <a:path h="7838152" w="7651996">
                <a:moveTo>
                  <a:pt x="0" y="0"/>
                </a:moveTo>
                <a:lnTo>
                  <a:pt x="7651996" y="0"/>
                </a:lnTo>
                <a:lnTo>
                  <a:pt x="7651996" y="7838152"/>
                </a:lnTo>
                <a:lnTo>
                  <a:pt x="0" y="783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0831" y="2253645"/>
            <a:ext cx="11125340" cy="6258004"/>
          </a:xfrm>
          <a:custGeom>
            <a:avLst/>
            <a:gdLst/>
            <a:ahLst/>
            <a:cxnLst/>
            <a:rect r="r" b="b" t="t" l="l"/>
            <a:pathLst>
              <a:path h="6258004" w="11125340">
                <a:moveTo>
                  <a:pt x="0" y="0"/>
                </a:moveTo>
                <a:lnTo>
                  <a:pt x="11125340" y="0"/>
                </a:lnTo>
                <a:lnTo>
                  <a:pt x="11125340" y="6258004"/>
                </a:lnTo>
                <a:lnTo>
                  <a:pt x="0" y="625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4313" y="2979280"/>
            <a:ext cx="4196194" cy="76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Procedimiento: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313" y="3800811"/>
            <a:ext cx="6622913" cy="430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70" indent="-356235" lvl="1">
              <a:lnSpc>
                <a:spcPts val="4884"/>
              </a:lnSpc>
              <a:buAutoNum type="arabicPeriod" startAt="1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Ingesta y Almacenamiento de Datos en la Nube</a:t>
            </a:r>
          </a:p>
          <a:p>
            <a:pPr algn="ctr" marL="712470" indent="-356235" lvl="1">
              <a:lnSpc>
                <a:spcPts val="4884"/>
              </a:lnSpc>
              <a:buAutoNum type="arabicPeriod" startAt="1"/>
            </a:pPr>
            <a:r>
              <a:rPr lang="en-US" sz="3300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Procesamiento y Transformación de Datos</a:t>
            </a:r>
          </a:p>
          <a:p>
            <a:pPr algn="ctr" marL="712470" indent="-356235" lvl="1">
              <a:lnSpc>
                <a:spcPts val="4884"/>
              </a:lnSpc>
              <a:buAutoNum type="arabicPeriod" startAt="1"/>
            </a:pPr>
            <a:r>
              <a:rPr lang="en-US" sz="33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 Análisis Predictivo con Machine Learning</a:t>
            </a:r>
          </a:p>
          <a:p>
            <a:pPr algn="ctr" marL="712470" indent="-356235" lvl="1">
              <a:lnSpc>
                <a:spcPts val="4884"/>
              </a:lnSpc>
              <a:buAutoNum type="arabicPeriod" startAt="1"/>
            </a:pPr>
            <a:r>
              <a:rPr lang="en-US" sz="3300" u="none">
                <a:solidFill>
                  <a:srgbClr val="4D1C13"/>
                </a:solidFill>
                <a:latin typeface="Anaktoria"/>
                <a:ea typeface="Anaktoria"/>
                <a:cs typeface="Anaktoria"/>
                <a:sym typeface="Anaktoria"/>
              </a:rPr>
              <a:t>Visualización de 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5381" y="996345"/>
            <a:ext cx="1167013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Arquitectura Técnica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162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79464">
            <a:off x="-3482761" y="7749490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03731">
            <a:off x="10081033" y="-6121178"/>
            <a:ext cx="8034147" cy="8229600"/>
          </a:xfrm>
          <a:custGeom>
            <a:avLst/>
            <a:gdLst/>
            <a:ahLst/>
            <a:cxnLst/>
            <a:rect r="r" b="b" t="t" l="l"/>
            <a:pathLst>
              <a:path h="8229600" w="8034147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475447">
            <a:off x="-1727310" y="6226683"/>
            <a:ext cx="5644162" cy="6450471"/>
          </a:xfrm>
          <a:custGeom>
            <a:avLst/>
            <a:gdLst/>
            <a:ahLst/>
            <a:cxnLst/>
            <a:rect r="r" b="b" t="t" l="l"/>
            <a:pathLst>
              <a:path h="6450471" w="5644162">
                <a:moveTo>
                  <a:pt x="0" y="0"/>
                </a:moveTo>
                <a:lnTo>
                  <a:pt x="5644162" y="0"/>
                </a:lnTo>
                <a:lnTo>
                  <a:pt x="5644162" y="6450470"/>
                </a:lnTo>
                <a:lnTo>
                  <a:pt x="0" y="645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84184">
            <a:off x="16168926" y="6867640"/>
            <a:ext cx="3792788" cy="3921115"/>
          </a:xfrm>
          <a:custGeom>
            <a:avLst/>
            <a:gdLst/>
            <a:ahLst/>
            <a:cxnLst/>
            <a:rect r="r" b="b" t="t" l="l"/>
            <a:pathLst>
              <a:path h="3921115" w="3792788">
                <a:moveTo>
                  <a:pt x="0" y="0"/>
                </a:moveTo>
                <a:lnTo>
                  <a:pt x="3792787" y="0"/>
                </a:lnTo>
                <a:lnTo>
                  <a:pt x="3792787" y="3921115"/>
                </a:lnTo>
                <a:lnTo>
                  <a:pt x="0" y="392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284184">
            <a:off x="-1362198" y="-1627306"/>
            <a:ext cx="4329797" cy="4476294"/>
          </a:xfrm>
          <a:custGeom>
            <a:avLst/>
            <a:gdLst/>
            <a:ahLst/>
            <a:cxnLst/>
            <a:rect r="r" b="b" t="t" l="l"/>
            <a:pathLst>
              <a:path h="4476294" w="4329797">
                <a:moveTo>
                  <a:pt x="0" y="0"/>
                </a:moveTo>
                <a:lnTo>
                  <a:pt x="4329797" y="0"/>
                </a:lnTo>
                <a:lnTo>
                  <a:pt x="4329797" y="4476294"/>
                </a:lnTo>
                <a:lnTo>
                  <a:pt x="0" y="447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58010">
            <a:off x="15250825" y="-2860216"/>
            <a:ext cx="6074350" cy="6942114"/>
          </a:xfrm>
          <a:custGeom>
            <a:avLst/>
            <a:gdLst/>
            <a:ahLst/>
            <a:cxnLst/>
            <a:rect r="r" b="b" t="t" l="l"/>
            <a:pathLst>
              <a:path h="6942114" w="6074350">
                <a:moveTo>
                  <a:pt x="0" y="0"/>
                </a:moveTo>
                <a:lnTo>
                  <a:pt x="6074350" y="0"/>
                </a:lnTo>
                <a:lnTo>
                  <a:pt x="6074350" y="6942114"/>
                </a:lnTo>
                <a:lnTo>
                  <a:pt x="0" y="694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4273" y="677516"/>
            <a:ext cx="1165235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6000">
                <a:solidFill>
                  <a:srgbClr val="4D1C13"/>
                </a:solidFill>
                <a:latin typeface="Girassol"/>
                <a:ea typeface="Girassol"/>
                <a:cs typeface="Girassol"/>
                <a:sym typeface="Girassol"/>
              </a:rPr>
              <a:t>Comparativa de Parámetros Enológicos Estándar por Tipo de Vino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838820" y="2487670"/>
            <a:ext cx="9363260" cy="6498200"/>
          </a:xfrm>
          <a:custGeom>
            <a:avLst/>
            <a:gdLst/>
            <a:ahLst/>
            <a:cxnLst/>
            <a:rect r="r" b="b" t="t" l="l"/>
            <a:pathLst>
              <a:path h="6498200" w="9363260">
                <a:moveTo>
                  <a:pt x="0" y="0"/>
                </a:moveTo>
                <a:lnTo>
                  <a:pt x="9363260" y="0"/>
                </a:lnTo>
                <a:lnTo>
                  <a:pt x="9363260" y="6498200"/>
                </a:lnTo>
                <a:lnTo>
                  <a:pt x="0" y="6498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6392" y="9195420"/>
            <a:ext cx="754811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OIV. (2021). Y Criterios Técnicos Proporcionados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irassol"/>
                <a:ea typeface="Girassol"/>
                <a:cs typeface="Girassol"/>
                <a:sym typeface="Girassol"/>
              </a:rPr>
              <a:t>por la Bodega Colaboradora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DAGr7V81GHs</dc:identifier>
  <dcterms:modified xsi:type="dcterms:W3CDTF">2011-08-01T06:04:30Z</dcterms:modified>
  <cp:revision>1</cp:revision>
  <dc:title>Presentación TFM</dc:title>
</cp:coreProperties>
</file>